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7" r:id="rId3"/>
    <p:sldMasterId id="2147483687" r:id="rId4"/>
  </p:sldMasterIdLst>
  <p:notesMasterIdLst>
    <p:notesMasterId r:id="rId30"/>
  </p:notesMasterIdLst>
  <p:sldIdLst>
    <p:sldId id="273" r:id="rId5"/>
    <p:sldId id="258" r:id="rId6"/>
    <p:sldId id="331" r:id="rId7"/>
    <p:sldId id="334" r:id="rId8"/>
    <p:sldId id="336" r:id="rId9"/>
    <p:sldId id="337" r:id="rId10"/>
    <p:sldId id="309" r:id="rId11"/>
    <p:sldId id="338" r:id="rId12"/>
    <p:sldId id="339" r:id="rId13"/>
    <p:sldId id="310" r:id="rId14"/>
    <p:sldId id="340" r:id="rId15"/>
    <p:sldId id="346" r:id="rId16"/>
    <p:sldId id="330" r:id="rId17"/>
    <p:sldId id="298" r:id="rId18"/>
    <p:sldId id="319" r:id="rId19"/>
    <p:sldId id="341" r:id="rId20"/>
    <p:sldId id="329" r:id="rId21"/>
    <p:sldId id="343" r:id="rId22"/>
    <p:sldId id="344" r:id="rId23"/>
    <p:sldId id="345" r:id="rId24"/>
    <p:sldId id="342" r:id="rId25"/>
    <p:sldId id="332" r:id="rId26"/>
    <p:sldId id="333" r:id="rId27"/>
    <p:sldId id="287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95226" autoAdjust="0"/>
  </p:normalViewPr>
  <p:slideViewPr>
    <p:cSldViewPr>
      <p:cViewPr varScale="1">
        <p:scale>
          <a:sx n="82" d="100"/>
          <a:sy n="82" d="100"/>
        </p:scale>
        <p:origin x="173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C587E-D380-4F97-BEA9-06851DDE65E8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64DBE-7402-488B-B662-60A15DD400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7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Ask:  Who </a:t>
            </a:r>
            <a:r>
              <a:rPr lang="es-CL" dirty="0" err="1"/>
              <a:t>watched</a:t>
            </a:r>
            <a:r>
              <a:rPr lang="es-CL" dirty="0"/>
              <a:t> </a:t>
            </a:r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week</a:t>
            </a:r>
            <a:r>
              <a:rPr lang="es-CL" dirty="0"/>
              <a:t> videos?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58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jpe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jpe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11967" y="3933063"/>
            <a:ext cx="1296665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87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92285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2285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93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197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4818710" cy="4569117"/>
          </a:xfrm>
        </p:spPr>
        <p:txBody>
          <a:bodyPr numCol="2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1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3423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5" y="1353441"/>
            <a:ext cx="2550161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429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1"/>
            <a:ext cx="2190323" cy="4569117"/>
          </a:xfrm>
        </p:spPr>
        <p:txBody>
          <a:bodyPr numCol="1" spcCol="280693"/>
          <a:lstStyle>
            <a:lvl1pPr marL="0" marR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84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1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5109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03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2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66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3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533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074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er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209064" y="1028804"/>
            <a:ext cx="7446789" cy="5829202"/>
            <a:chOff x="735726" y="1020138"/>
            <a:chExt cx="7922092" cy="5847385"/>
          </a:xfrm>
        </p:grpSpPr>
        <p:sp>
          <p:nvSpPr>
            <p:cNvPr id="16" name="Rectangle 3"/>
            <p:cNvSpPr/>
            <p:nvPr userDrawn="1"/>
          </p:nvSpPr>
          <p:spPr>
            <a:xfrm rot="2700000">
              <a:off x="3801387" y="742685"/>
              <a:ext cx="1790769" cy="7922092"/>
            </a:xfrm>
            <a:custGeom>
              <a:avLst/>
              <a:gdLst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0 w 1771355"/>
                <a:gd name="connsiteY3" fmla="*/ 8124148 h 8124148"/>
                <a:gd name="connsiteX4" fmla="*/ 0 w 1771355"/>
                <a:gd name="connsiteY4" fmla="*/ 0 h 8124148"/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6736 w 1771355"/>
                <a:gd name="connsiteY3" fmla="*/ 7922092 h 8124148"/>
                <a:gd name="connsiteX4" fmla="*/ 0 w 1771355"/>
                <a:gd name="connsiteY4" fmla="*/ 0 h 8124148"/>
                <a:gd name="connsiteX0" fmla="*/ 0 w 1771355"/>
                <a:gd name="connsiteY0" fmla="*/ 0 h 7922092"/>
                <a:gd name="connsiteX1" fmla="*/ 1771355 w 1771355"/>
                <a:gd name="connsiteY1" fmla="*/ 0 h 7922092"/>
                <a:gd name="connsiteX2" fmla="*/ 1771355 w 1771355"/>
                <a:gd name="connsiteY2" fmla="*/ 6144002 h 7922092"/>
                <a:gd name="connsiteX3" fmla="*/ 6736 w 1771355"/>
                <a:gd name="connsiteY3" fmla="*/ 7922092 h 7922092"/>
                <a:gd name="connsiteX4" fmla="*/ 0 w 1771355"/>
                <a:gd name="connsiteY4" fmla="*/ 0 h 79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355" h="7922092">
                  <a:moveTo>
                    <a:pt x="0" y="0"/>
                  </a:moveTo>
                  <a:lnTo>
                    <a:pt x="1771355" y="0"/>
                  </a:lnTo>
                  <a:lnTo>
                    <a:pt x="1771355" y="6144002"/>
                  </a:lnTo>
                  <a:lnTo>
                    <a:pt x="6736" y="7922092"/>
                  </a:lnTo>
                  <a:cubicBezTo>
                    <a:pt x="4491" y="5281395"/>
                    <a:pt x="2245" y="2640697"/>
                    <a:pt x="0" y="0"/>
                  </a:cubicBezTo>
                  <a:close/>
                </a:path>
              </a:pathLst>
            </a:custGeom>
            <a:solidFill>
              <a:srgbClr val="9999B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57963" y="1958405"/>
              <a:ext cx="1760399" cy="4909118"/>
            </a:xfrm>
            <a:prstGeom prst="rect">
              <a:avLst/>
            </a:prstGeom>
            <a:solidFill>
              <a:srgbClr val="5BB7E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" name="Freeform 17"/>
            <p:cNvSpPr/>
            <p:nvPr userDrawn="1"/>
          </p:nvSpPr>
          <p:spPr>
            <a:xfrm>
              <a:off x="6557963" y="1842338"/>
              <a:ext cx="1550195" cy="2233614"/>
            </a:xfrm>
            <a:custGeom>
              <a:avLst/>
              <a:gdLst>
                <a:gd name="connsiteX0" fmla="*/ 114300 w 1543050"/>
                <a:gd name="connsiteY0" fmla="*/ 1590675 h 2200275"/>
                <a:gd name="connsiteX1" fmla="*/ 0 w 1543050"/>
                <a:gd name="connsiteY1" fmla="*/ 0 h 2200275"/>
                <a:gd name="connsiteX2" fmla="*/ 1543050 w 1543050"/>
                <a:gd name="connsiteY2" fmla="*/ 666750 h 2200275"/>
                <a:gd name="connsiteX3" fmla="*/ 0 w 1543050"/>
                <a:gd name="connsiteY3" fmla="*/ 2200275 h 2200275"/>
                <a:gd name="connsiteX4" fmla="*/ 0 w 1543050"/>
                <a:gd name="connsiteY4" fmla="*/ 9525 h 2200275"/>
                <a:gd name="connsiteX5" fmla="*/ 0 w 1543050"/>
                <a:gd name="connsiteY5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0 h 2200275"/>
                <a:gd name="connsiteX0" fmla="*/ 0 w 1552575"/>
                <a:gd name="connsiteY0" fmla="*/ 0 h 2200275"/>
                <a:gd name="connsiteX1" fmla="*/ 1552575 w 1552575"/>
                <a:gd name="connsiteY1" fmla="*/ 647984 h 2200275"/>
                <a:gd name="connsiteX2" fmla="*/ 0 w 1552575"/>
                <a:gd name="connsiteY2" fmla="*/ 2200275 h 2200275"/>
                <a:gd name="connsiteX3" fmla="*/ 0 w 1552575"/>
                <a:gd name="connsiteY3" fmla="*/ 9525 h 2200275"/>
                <a:gd name="connsiteX4" fmla="*/ 0 w 1552575"/>
                <a:gd name="connsiteY4" fmla="*/ 0 h 2200275"/>
                <a:gd name="connsiteX0" fmla="*/ 0 w 1547813"/>
                <a:gd name="connsiteY0" fmla="*/ 0 h 2200275"/>
                <a:gd name="connsiteX1" fmla="*/ 1547813 w 1547813"/>
                <a:gd name="connsiteY1" fmla="*/ 647984 h 2200275"/>
                <a:gd name="connsiteX2" fmla="*/ 0 w 1547813"/>
                <a:gd name="connsiteY2" fmla="*/ 2200275 h 2200275"/>
                <a:gd name="connsiteX3" fmla="*/ 0 w 1547813"/>
                <a:gd name="connsiteY3" fmla="*/ 9525 h 2200275"/>
                <a:gd name="connsiteX4" fmla="*/ 0 w 1547813"/>
                <a:gd name="connsiteY4" fmla="*/ 0 h 2200275"/>
                <a:gd name="connsiteX0" fmla="*/ 0 w 1550195"/>
                <a:gd name="connsiteY0" fmla="*/ 0 h 2200275"/>
                <a:gd name="connsiteX1" fmla="*/ 1550195 w 1550195"/>
                <a:gd name="connsiteY1" fmla="*/ 647984 h 2200275"/>
                <a:gd name="connsiteX2" fmla="*/ 0 w 1550195"/>
                <a:gd name="connsiteY2" fmla="*/ 2200275 h 2200275"/>
                <a:gd name="connsiteX3" fmla="*/ 0 w 1550195"/>
                <a:gd name="connsiteY3" fmla="*/ 9525 h 2200275"/>
                <a:gd name="connsiteX4" fmla="*/ 0 w 1550195"/>
                <a:gd name="connsiteY4" fmla="*/ 0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5" h="2200275">
                  <a:moveTo>
                    <a:pt x="0" y="0"/>
                  </a:moveTo>
                  <a:lnTo>
                    <a:pt x="1550195" y="647984"/>
                  </a:lnTo>
                  <a:lnTo>
                    <a:pt x="0" y="2200275"/>
                  </a:ln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F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556290" y="1020138"/>
              <a:ext cx="1762072" cy="1790769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32370" y="1648900"/>
            <a:ext cx="4975735" cy="25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3200" b="0"/>
            </a:lvl1pPr>
          </a:lstStyle>
          <a:p>
            <a:r>
              <a:rPr lang="en-US" dirty="0"/>
              <a:t>Divider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6578" y="4273000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5376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088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7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6505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4818710" cy="4569117"/>
          </a:xfrm>
        </p:spPr>
        <p:txBody>
          <a:bodyPr numCol="2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2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098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2"/>
            <a:ext cx="2550161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37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2"/>
            <a:ext cx="2190323" cy="4569117"/>
          </a:xfrm>
        </p:spPr>
        <p:txBody>
          <a:bodyPr numCol="1" spcCol="280671"/>
          <a:lstStyle>
            <a:lvl1pPr marL="0" marR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920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2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536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40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3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504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4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272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964122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8065286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4" y="2758487"/>
            <a:ext cx="8065081" cy="3164070"/>
          </a:xfrm>
        </p:spPr>
        <p:txBody>
          <a:bodyPr numCol="3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006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4" y="395345"/>
            <a:ext cx="8072469" cy="709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0106" rIns="0" bIns="40106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1050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9553" y="1353439"/>
            <a:ext cx="4818710" cy="1328359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39553" y="2758487"/>
            <a:ext cx="4818710" cy="3164070"/>
          </a:xfrm>
        </p:spPr>
        <p:txBody>
          <a:bodyPr numCol="2" spcCol="280649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188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4818710" cy="4569117"/>
          </a:xfrm>
        </p:spPr>
        <p:txBody>
          <a:bodyPr numCol="2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538278" y="1353443"/>
            <a:ext cx="3066560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863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7884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3" y="1353443"/>
            <a:ext cx="2190323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27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76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539553" y="1353444"/>
            <a:ext cx="8068370" cy="4569117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60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65275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Blank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02877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6" y="1353443"/>
            <a:ext cx="2550161" cy="4569117"/>
          </a:xfrm>
        </p:spPr>
        <p:txBody>
          <a:bodyPr numCol="1" spcCol="280649"/>
          <a:lstStyle>
            <a:lvl1pPr marL="0" marR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801856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Heading</a:t>
            </a:r>
          </a:p>
          <a:p>
            <a:pPr lvl="1"/>
            <a:r>
              <a:rPr lang="en-IN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252811" y="1353443"/>
            <a:ext cx="5350645" cy="4569117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617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 userDrawn="1"/>
        </p:nvGrpSpPr>
        <p:grpSpPr>
          <a:xfrm>
            <a:off x="2741470" y="560855"/>
            <a:ext cx="4659986" cy="5741604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536578" y="1618752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536578" y="4221087"/>
            <a:ext cx="4969073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41577" y="1700810"/>
            <a:ext cx="4979465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1969" y="3634979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37366" y="3933063"/>
            <a:ext cx="1571266" cy="288033"/>
          </a:xfrm>
        </p:spPr>
        <p:txBody>
          <a:bodyPr anchor="ctr">
            <a:noAutofit/>
          </a:bodyPr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mmmm</a:t>
            </a:r>
            <a:r>
              <a:rPr lang="en-US" dirty="0"/>
              <a:t> 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6073205" y="5126499"/>
            <a:ext cx="2581452" cy="97623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48121" y="5447237"/>
            <a:ext cx="1386607" cy="557807"/>
          </a:xfrm>
        </p:spPr>
        <p:txBody>
          <a:bodyPr anchor="ctr">
            <a:normAutofit/>
          </a:bodyPr>
          <a:lstStyle>
            <a:lvl1pPr>
              <a:defRPr sz="1100"/>
            </a:lvl1pPr>
          </a:lstStyle>
          <a:p>
            <a:r>
              <a:rPr lang="en-GB" dirty="0"/>
              <a:t>‘Space for client logo, delete if not needed’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1969" y="4247441"/>
            <a:ext cx="4969073" cy="288033"/>
          </a:xfrm>
        </p:spPr>
        <p:txBody>
          <a:bodyPr anchor="ctr">
            <a:noAutofit/>
          </a:bodyPr>
          <a:lstStyle>
            <a:lvl1pPr marL="0" marR="0" indent="0" algn="l" defTabSz="802112" rtl="0" eaLnBrk="1" fontAlgn="base" latinLnBrk="0" hangingPunct="1">
              <a:lnSpc>
                <a:spcPct val="100000"/>
              </a:lnSpc>
              <a:spcBef>
                <a:spcPts val="526"/>
              </a:spcBef>
              <a:spcAft>
                <a:spcPts val="263"/>
              </a:spcAft>
              <a:buClr>
                <a:schemeClr val="tx1"/>
              </a:buClr>
              <a:buSzTx/>
              <a:buFontTx/>
              <a:buNone/>
              <a:tabLst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GB" sz="1600" kern="0" dirty="0">
                <a:solidFill>
                  <a:srgbClr val="939598"/>
                </a:solidFill>
              </a:rPr>
              <a:t>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189737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118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‹Nº›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39554" y="1353442"/>
            <a:ext cx="8072469" cy="456911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710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oleObject" Target="../embeddings/oleObject8.bin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ags" Target="../tags/tag8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vmlDrawing" Target="../drawings/vmlDrawing8.v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oleObject" Target="../embeddings/oleObject9.bin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ags" Target="../tags/tag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vmlDrawing" Target="../drawings/vmlDrawing9.v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ags" Target="../tags/tag10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vmlDrawing" Target="../drawings/vmlDrawing10.v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1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think-cell Slide" r:id="rId12" imgW="0" imgH="0" progId="TCLayout.ActiveDocument.1">
                  <p:embed/>
                </p:oleObj>
              </mc:Choice>
              <mc:Fallback>
                <p:oleObj name="think-cell Slide" r:id="rId12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39"/>
            <a:ext cx="8072469" cy="4569117"/>
          </a:xfrm>
          <a:prstGeom prst="rect">
            <a:avLst/>
          </a:prstGeom>
        </p:spPr>
        <p:txBody>
          <a:bodyPr vert="horz" lIns="0" tIns="40106" rIns="0" bIns="4010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sz="1200"/>
              <a:t>Fifth level</a:t>
            </a:r>
            <a:endParaRPr lang="en-GB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5"/>
            <a:ext cx="8072469" cy="709521"/>
          </a:xfrm>
          <a:prstGeom prst="rect">
            <a:avLst/>
          </a:prstGeom>
        </p:spPr>
        <p:txBody>
          <a:bodyPr vert="horz" lIns="0" tIns="40106" rIns="0" bIns="4010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0" y="6335820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4AB11E1-93EA-42B1-9A68-9B0FF2D2DF95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1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©2017 Evalueserve. All rights reserved.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8500856" y="6023409"/>
            <a:ext cx="440250" cy="485443"/>
            <a:chOff x="2525486" y="2990420"/>
            <a:chExt cx="2868465" cy="2982435"/>
          </a:xfrm>
        </p:grpSpPr>
        <p:sp>
          <p:nvSpPr>
            <p:cNvPr id="32" name="Rectangle 31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1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7" r:id="rId6"/>
    <p:sldLayoutId id="2147483700" r:id="rId7"/>
    <p:sldLayoutId id="2147483701" r:id="rId8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1">
              <a:lumMod val="65000"/>
              <a:lumOff val="35000"/>
            </a:schemeClr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327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49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6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00528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lang="en-US" sz="12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01056" indent="-200528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69" indent="-199136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112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854" indent="-197743" algn="l" rtl="0" eaLnBrk="1" fontAlgn="base" hangingPunct="1">
        <a:spcBef>
          <a:spcPts val="526"/>
        </a:spcBef>
        <a:spcAft>
          <a:spcPts val="263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781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945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109" indent="-147627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1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2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5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5" userDrawn="1">
          <p15:clr>
            <a:srgbClr val="F26B43"/>
          </p15:clr>
        </p15:guide>
        <p15:guide id="3" pos="6345" userDrawn="1">
          <p15:clr>
            <a:srgbClr val="F26B43"/>
          </p15:clr>
        </p15:guide>
        <p15:guide id="4" orient="horz" pos="928" userDrawn="1">
          <p15:clr>
            <a:srgbClr val="F26B43"/>
          </p15:clr>
        </p15:guide>
        <p15:guide id="6" orient="horz" pos="765" userDrawn="1">
          <p15:clr>
            <a:srgbClr val="F26B43"/>
          </p15:clr>
        </p15:guide>
        <p15:guide id="7" orient="horz" pos="4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4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1"/>
            <a:ext cx="8072469" cy="4569117"/>
          </a:xfrm>
          <a:prstGeom prst="rect">
            <a:avLst/>
          </a:prstGeom>
        </p:spPr>
        <p:txBody>
          <a:bodyPr vert="horz" lIns="0" tIns="40103" rIns="0" bIns="4010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6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7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204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1" y="6335821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2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tx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12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2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38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5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27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1024" indent="-200512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321" indent="-199120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2048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775" indent="-197727" algn="l" rtl="0" eaLnBrk="1" fontAlgn="base" hangingPunct="1">
        <a:spcBef>
          <a:spcPts val="526"/>
        </a:spcBef>
        <a:spcAft>
          <a:spcPts val="263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663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790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917" indent="-147615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6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8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2"/>
            <a:ext cx="8072469" cy="4569117"/>
          </a:xfrm>
          <a:prstGeom prst="rect">
            <a:avLst/>
          </a:prstGeom>
        </p:spPr>
        <p:txBody>
          <a:bodyPr vert="horz" lIns="0" tIns="40099" rIns="0" bIns="4009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7"/>
            <a:ext cx="8072469" cy="709521"/>
          </a:xfrm>
          <a:prstGeom prst="rect">
            <a:avLst/>
          </a:prstGeom>
        </p:spPr>
        <p:txBody>
          <a:bodyPr vert="horz" lIns="0" tIns="40099" rIns="0" bIns="40099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8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2" y="6335822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chemeClr val="accent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9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81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27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362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711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92" indent="-200496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73" indent="-199104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84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96" indent="-197711" algn="l" rtl="0" eaLnBrk="1" fontAlgn="base" hangingPunct="1">
        <a:spcBef>
          <a:spcPts val="526"/>
        </a:spcBef>
        <a:spcAft>
          <a:spcPts val="263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544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63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725" indent="-147603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1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5" algn="l" defTabSz="9141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  <p15:guide id="9" orient="horz" pos="410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2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39554" y="1353443"/>
            <a:ext cx="8072469" cy="4569117"/>
          </a:xfrm>
          <a:prstGeom prst="rect">
            <a:avLst/>
          </a:prstGeom>
        </p:spPr>
        <p:txBody>
          <a:bodyPr vert="horz" lIns="0" tIns="40096" rIns="0" bIns="4009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IN" dirty="0"/>
              <a:t>Fifth level</a:t>
            </a:r>
            <a:endParaRPr lang="en-US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539554" y="395348"/>
            <a:ext cx="8072469" cy="709521"/>
          </a:xfrm>
          <a:prstGeom prst="rect">
            <a:avLst/>
          </a:prstGeom>
        </p:spPr>
        <p:txBody>
          <a:bodyPr vert="horz" lIns="0" tIns="40096" rIns="0" bIns="40096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8500858" y="6023409"/>
            <a:ext cx="440250" cy="485443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0192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4883" y="6335823"/>
            <a:ext cx="1348537" cy="18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‹Nº›</a:t>
            </a:fld>
            <a:r>
              <a:rPr lang="en-GB" dirty="0"/>
              <a:t> /  evalueserve.com</a:t>
            </a: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6683" y="6346826"/>
            <a:ext cx="2895600" cy="168994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©2017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36577" y="1162314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6577" y="381000"/>
            <a:ext cx="8072904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34989" y="6335386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989" y="6521121"/>
            <a:ext cx="790557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9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100" b="0" dirty="0">
          <a:solidFill>
            <a:srgbClr val="47254B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054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10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163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216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526"/>
        </a:spcBef>
        <a:spcAft>
          <a:spcPts val="263"/>
        </a:spcAft>
        <a:buClr>
          <a:schemeClr val="tx1"/>
        </a:buClr>
        <a:defRPr sz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97695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00960" indent="-200480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04225" indent="-199088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801920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2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999616" indent="-197695" algn="l" rtl="0" eaLnBrk="1" fontAlgn="base" hangingPunct="1">
        <a:spcBef>
          <a:spcPts val="526"/>
        </a:spcBef>
        <a:spcAft>
          <a:spcPts val="263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2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485426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2480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399534" indent="-147592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8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63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1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26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80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34" algn="l" defTabSz="9141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6544566"/>
              </p:ext>
            </p:extLst>
          </p:nvPr>
        </p:nvGraphicFramePr>
        <p:xfrm>
          <a:off x="1359" y="1442"/>
          <a:ext cx="1358" cy="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" y="1442"/>
                        <a:ext cx="1358" cy="14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A-Z™: Hands-On Python &amp; R In Data Science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Decision Trees and Random Forests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June 21, 2019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51969" y="4247441"/>
            <a:ext cx="4969073" cy="818814"/>
          </a:xfrm>
        </p:spPr>
        <p:txBody>
          <a:bodyPr/>
          <a:lstStyle/>
          <a:p>
            <a:r>
              <a:rPr lang="en-US" dirty="0"/>
              <a:t>Ariel Capetillo</a:t>
            </a:r>
          </a:p>
          <a:p>
            <a:r>
              <a:rPr lang="en-US" dirty="0"/>
              <a:t>Juan Carlos Urrutia</a:t>
            </a:r>
          </a:p>
        </p:txBody>
      </p:sp>
    </p:spTree>
    <p:extLst>
      <p:ext uri="{BB962C8B-B14F-4D97-AF65-F5344CB8AC3E}">
        <p14:creationId xmlns:p14="http://schemas.microsoft.com/office/powerpoint/2010/main" val="25448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0084" y="573408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Decision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Trees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EE3E45-65E1-4E4F-9752-E4AA6BD8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79" y="1399136"/>
            <a:ext cx="7887401" cy="47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5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0084" y="573408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Decision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Trees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28E5C5E-7D3D-4B0A-948E-A156C748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79" y="1524000"/>
            <a:ext cx="8057673" cy="23890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F91924-6727-483E-AA59-8D163C33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99" y="4154107"/>
            <a:ext cx="2359025" cy="2028231"/>
          </a:xfrm>
          <a:prstGeom prst="rect">
            <a:avLst/>
          </a:prstGeom>
        </p:spPr>
      </p:pic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48FAC506-0258-4FEC-9A22-736107C311E8}"/>
              </a:ext>
            </a:extLst>
          </p:cNvPr>
          <p:cNvSpPr/>
          <p:nvPr/>
        </p:nvSpPr>
        <p:spPr bwMode="auto">
          <a:xfrm>
            <a:off x="4328624" y="4154106"/>
            <a:ext cx="3287128" cy="202823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CL" sz="1200" kern="0" dirty="0" err="1"/>
              <a:t>Accuracy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/>
              <a:t>Error </a:t>
            </a:r>
            <a:r>
              <a:rPr lang="es-CL" sz="1200" kern="0" dirty="0" err="1"/>
              <a:t>Rate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/>
              <a:t>Positive </a:t>
            </a:r>
            <a:r>
              <a:rPr lang="es-CL" sz="1200" kern="0" dirty="0" err="1"/>
              <a:t>Predicted</a:t>
            </a:r>
            <a:r>
              <a:rPr lang="es-CL" sz="1200" kern="0" dirty="0"/>
              <a:t> </a:t>
            </a:r>
            <a:r>
              <a:rPr lang="es-CL" sz="1200" kern="0" dirty="0" err="1"/>
              <a:t>Value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 err="1"/>
              <a:t>Sensitivity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 err="1"/>
              <a:t>Negative</a:t>
            </a:r>
            <a:r>
              <a:rPr lang="es-CL" sz="1200" kern="0" dirty="0"/>
              <a:t> </a:t>
            </a:r>
            <a:r>
              <a:rPr lang="es-CL" sz="1200" kern="0" dirty="0" err="1"/>
              <a:t>Predicted</a:t>
            </a:r>
            <a:r>
              <a:rPr lang="es-CL" sz="1200" kern="0" dirty="0"/>
              <a:t> </a:t>
            </a:r>
            <a:r>
              <a:rPr lang="es-CL" sz="1200" kern="0" dirty="0" err="1"/>
              <a:t>Value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 err="1"/>
              <a:t>Specificity</a:t>
            </a:r>
            <a:r>
              <a:rPr lang="es-CL" sz="1200" kern="0" dirty="0"/>
              <a:t>?</a:t>
            </a:r>
            <a:endParaRPr lang="en-US" sz="12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205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0084" y="573408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Decision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Trees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1121C1-C138-4BE7-9A4D-E5FAFA04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" y="1282929"/>
            <a:ext cx="7347586" cy="49006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00E196-A4FF-476C-A3CB-9A333E246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296"/>
            <a:ext cx="4422595" cy="31403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0365D1-CA1C-4FF1-8BBF-7E33F7BE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425" y="1286562"/>
            <a:ext cx="4457206" cy="31403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85A901-9296-459B-B007-C28AA8CE9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69" y="1232221"/>
            <a:ext cx="8446977" cy="49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0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Trees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BD44F82-9B41-444D-A0D0-CC7242D17C8F}"/>
              </a:ext>
            </a:extLst>
          </p:cNvPr>
          <p:cNvSpPr/>
          <p:nvPr/>
        </p:nvSpPr>
        <p:spPr>
          <a:xfrm>
            <a:off x="972328" y="2551837"/>
            <a:ext cx="71993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</a:t>
            </a:r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do a Quick Quiz</a:t>
            </a:r>
          </a:p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About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Decision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Trees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9900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9554" y="572353"/>
            <a:ext cx="8072469" cy="709521"/>
          </a:xfrm>
        </p:spPr>
        <p:txBody>
          <a:bodyPr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15" y="1230465"/>
            <a:ext cx="4134029" cy="105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77254" y="2290064"/>
            <a:ext cx="4267200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Pick at </a:t>
            </a:r>
            <a:r>
              <a:rPr lang="es-CL" sz="1400" kern="0" dirty="0" err="1"/>
              <a:t>random</a:t>
            </a:r>
            <a:r>
              <a:rPr lang="es-CL" sz="1400" kern="0" dirty="0"/>
              <a:t> K data </a:t>
            </a:r>
            <a:r>
              <a:rPr lang="es-CL" sz="1400" kern="0" dirty="0" err="1"/>
              <a:t>points</a:t>
            </a:r>
            <a:r>
              <a:rPr lang="es-CL" sz="1400" kern="0" dirty="0"/>
              <a:t> </a:t>
            </a:r>
            <a:r>
              <a:rPr lang="es-CL" sz="1400" kern="0" dirty="0" err="1"/>
              <a:t>from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training set</a:t>
            </a:r>
            <a:endParaRPr lang="en-US" sz="1400" kern="0" dirty="0"/>
          </a:p>
        </p:txBody>
      </p:sp>
      <p:sp>
        <p:nvSpPr>
          <p:cNvPr id="16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7271" y="212913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7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77253" y="3198144"/>
            <a:ext cx="5489962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Build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decision</a:t>
            </a:r>
            <a:r>
              <a:rPr lang="es-CL" sz="1400" kern="0" dirty="0"/>
              <a:t> </a:t>
            </a:r>
            <a:r>
              <a:rPr lang="es-CL" sz="1400" kern="0" dirty="0" err="1"/>
              <a:t>tree</a:t>
            </a:r>
            <a:r>
              <a:rPr lang="es-CL" sz="1400" kern="0" dirty="0"/>
              <a:t> </a:t>
            </a:r>
            <a:r>
              <a:rPr lang="es-CL" sz="1400" kern="0" dirty="0" err="1"/>
              <a:t>associated</a:t>
            </a:r>
            <a:r>
              <a:rPr lang="es-CL" sz="1400" kern="0" dirty="0"/>
              <a:t> to </a:t>
            </a:r>
            <a:r>
              <a:rPr lang="es-CL" sz="1400" kern="0" dirty="0" err="1"/>
              <a:t>these</a:t>
            </a:r>
            <a:r>
              <a:rPr lang="es-CL" sz="1400" kern="0" dirty="0"/>
              <a:t> K data </a:t>
            </a:r>
            <a:r>
              <a:rPr lang="es-CL" sz="1400" kern="0" dirty="0" err="1"/>
              <a:t>points</a:t>
            </a:r>
            <a:endParaRPr lang="en-US" sz="1400" kern="0" dirty="0"/>
          </a:p>
        </p:txBody>
      </p:sp>
      <p:sp>
        <p:nvSpPr>
          <p:cNvPr id="18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3561" y="3047586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sp>
        <p:nvSpPr>
          <p:cNvPr id="19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77253" y="4056387"/>
            <a:ext cx="6442818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Choose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number</a:t>
            </a:r>
            <a:r>
              <a:rPr lang="es-CL" sz="1400" kern="0" dirty="0"/>
              <a:t> of </a:t>
            </a:r>
            <a:r>
              <a:rPr lang="es-CL" sz="1400" kern="0" dirty="0" err="1"/>
              <a:t>trees</a:t>
            </a:r>
            <a:r>
              <a:rPr lang="es-CL" sz="1400" kern="0" dirty="0"/>
              <a:t> </a:t>
            </a:r>
            <a:r>
              <a:rPr lang="es-CL" sz="1400" kern="0" dirty="0" err="1"/>
              <a:t>that</a:t>
            </a:r>
            <a:r>
              <a:rPr lang="es-CL" sz="1400" kern="0" dirty="0"/>
              <a:t> </a:t>
            </a:r>
            <a:r>
              <a:rPr lang="es-CL" sz="1400" kern="0" dirty="0" err="1"/>
              <a:t>you</a:t>
            </a:r>
            <a:r>
              <a:rPr lang="es-CL" sz="1400" kern="0" dirty="0"/>
              <a:t> </a:t>
            </a:r>
            <a:r>
              <a:rPr lang="es-CL" sz="1400" kern="0" dirty="0" err="1"/>
              <a:t>want</a:t>
            </a:r>
            <a:r>
              <a:rPr lang="es-CL" sz="1400" kern="0" dirty="0"/>
              <a:t> to </a:t>
            </a:r>
            <a:r>
              <a:rPr lang="es-CL" sz="1400" kern="0" dirty="0" err="1"/>
              <a:t>build</a:t>
            </a:r>
            <a:r>
              <a:rPr lang="es-CL" sz="1400" kern="0" dirty="0"/>
              <a:t> and </a:t>
            </a:r>
            <a:r>
              <a:rPr lang="es-CL" sz="1400" kern="0" dirty="0" err="1"/>
              <a:t>repeat</a:t>
            </a:r>
            <a:r>
              <a:rPr lang="es-CL" sz="1400" kern="0" dirty="0"/>
              <a:t> </a:t>
            </a:r>
            <a:r>
              <a:rPr lang="es-CL" sz="1400" kern="0" dirty="0" err="1"/>
              <a:t>steps</a:t>
            </a:r>
            <a:r>
              <a:rPr lang="es-CL" sz="1400" kern="0" dirty="0"/>
              <a:t> 1 and 2.</a:t>
            </a:r>
            <a:endParaRPr lang="en-US" sz="1400" kern="0" dirty="0"/>
          </a:p>
        </p:txBody>
      </p:sp>
      <p:sp>
        <p:nvSpPr>
          <p:cNvPr id="20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3561" y="390582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83098" y="4991930"/>
            <a:ext cx="7851301" cy="60147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For</a:t>
            </a:r>
            <a:r>
              <a:rPr lang="es-CL" sz="1400" kern="0" dirty="0"/>
              <a:t> a new data </a:t>
            </a:r>
            <a:r>
              <a:rPr lang="es-CL" sz="1400" kern="0" dirty="0" err="1"/>
              <a:t>point</a:t>
            </a:r>
            <a:r>
              <a:rPr lang="es-CL" sz="1400" kern="0" dirty="0"/>
              <a:t>, </a:t>
            </a:r>
            <a:r>
              <a:rPr lang="es-CL" sz="1400" kern="0" dirty="0" err="1"/>
              <a:t>make</a:t>
            </a:r>
            <a:r>
              <a:rPr lang="es-CL" sz="1400" kern="0" dirty="0"/>
              <a:t> </a:t>
            </a:r>
            <a:r>
              <a:rPr lang="es-CL" sz="1400" kern="0" dirty="0" err="1"/>
              <a:t>every</a:t>
            </a:r>
            <a:r>
              <a:rPr lang="es-CL" sz="1400" kern="0" dirty="0"/>
              <a:t> </a:t>
            </a:r>
            <a:r>
              <a:rPr lang="es-CL" sz="1400" kern="0" dirty="0" err="1"/>
              <a:t>tree</a:t>
            </a:r>
            <a:r>
              <a:rPr lang="es-CL" sz="1400" kern="0" dirty="0"/>
              <a:t> </a:t>
            </a:r>
            <a:r>
              <a:rPr lang="es-CL" sz="1400" kern="0" dirty="0" err="1"/>
              <a:t>predict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category</a:t>
            </a:r>
            <a:r>
              <a:rPr lang="es-CL" sz="1400" kern="0" dirty="0"/>
              <a:t> to </a:t>
            </a:r>
            <a:r>
              <a:rPr lang="es-CL" sz="1400" kern="0" dirty="0" err="1"/>
              <a:t>which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data </a:t>
            </a:r>
            <a:r>
              <a:rPr lang="es-CL" sz="1400" kern="0" dirty="0" err="1"/>
              <a:t>point</a:t>
            </a:r>
            <a:r>
              <a:rPr lang="es-CL" sz="1400" kern="0" dirty="0"/>
              <a:t> </a:t>
            </a:r>
            <a:r>
              <a:rPr lang="es-CL" sz="1400" kern="0" dirty="0" err="1"/>
              <a:t>belongs</a:t>
            </a:r>
            <a:r>
              <a:rPr lang="es-CL" sz="1400" kern="0" dirty="0"/>
              <a:t>, and </a:t>
            </a:r>
            <a:r>
              <a:rPr lang="es-CL" sz="1400" kern="0" dirty="0" err="1"/>
              <a:t>assign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new data </a:t>
            </a:r>
            <a:r>
              <a:rPr lang="es-CL" sz="1400" kern="0" dirty="0" err="1"/>
              <a:t>point</a:t>
            </a:r>
            <a:r>
              <a:rPr lang="es-CL" sz="1400" kern="0" dirty="0"/>
              <a:t> to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category</a:t>
            </a:r>
            <a:r>
              <a:rPr lang="es-CL" sz="1400" kern="0" dirty="0"/>
              <a:t> </a:t>
            </a:r>
            <a:r>
              <a:rPr lang="es-CL" sz="1400" kern="0" dirty="0" err="1"/>
              <a:t>that</a:t>
            </a:r>
            <a:r>
              <a:rPr lang="es-CL" sz="1400" kern="0" dirty="0"/>
              <a:t> </a:t>
            </a:r>
            <a:r>
              <a:rPr lang="es-CL" sz="1400" kern="0" dirty="0" err="1"/>
              <a:t>wins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majority</a:t>
            </a:r>
            <a:r>
              <a:rPr lang="es-CL" sz="1400" kern="0" dirty="0"/>
              <a:t> vote</a:t>
            </a:r>
            <a:endParaRPr lang="en-US" sz="1400" kern="0" dirty="0"/>
          </a:p>
        </p:txBody>
      </p:sp>
      <p:sp>
        <p:nvSpPr>
          <p:cNvPr id="22" name="Rectángulo 1">
            <a:extLst>
              <a:ext uri="{FF2B5EF4-FFF2-40B4-BE49-F238E27FC236}">
                <a16:creationId xmlns:a16="http://schemas.microsoft.com/office/drawing/2014/main" id="{242A5709-0D6F-4E92-8C06-B7E78C748FE1}"/>
              </a:ext>
            </a:extLst>
          </p:cNvPr>
          <p:cNvSpPr/>
          <p:nvPr/>
        </p:nvSpPr>
        <p:spPr>
          <a:xfrm>
            <a:off x="0" y="4724400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6597621" y="2349005"/>
            <a:ext cx="2339410" cy="1556823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 err="1"/>
              <a:t>Random</a:t>
            </a:r>
            <a:r>
              <a:rPr lang="es-CL" sz="1400" kern="0" dirty="0"/>
              <a:t> </a:t>
            </a:r>
            <a:r>
              <a:rPr lang="es-CL" sz="1400" kern="0" dirty="0" err="1"/>
              <a:t>Forests</a:t>
            </a:r>
            <a:r>
              <a:rPr lang="es-CL" sz="1400" kern="0" dirty="0"/>
              <a:t>, in </a:t>
            </a:r>
            <a:r>
              <a:rPr lang="es-CL" sz="1400" kern="0" dirty="0" err="1"/>
              <a:t>average</a:t>
            </a:r>
            <a:r>
              <a:rPr lang="es-CL" sz="1400" kern="0" dirty="0"/>
              <a:t>, can </a:t>
            </a:r>
            <a:r>
              <a:rPr lang="es-CL" sz="1400" kern="0" dirty="0" err="1"/>
              <a:t>perform</a:t>
            </a:r>
            <a:r>
              <a:rPr lang="es-CL" sz="1400" kern="0" dirty="0"/>
              <a:t> </a:t>
            </a:r>
            <a:r>
              <a:rPr lang="es-CL" sz="1400" kern="0" dirty="0" err="1"/>
              <a:t>very</a:t>
            </a:r>
            <a:r>
              <a:rPr lang="es-CL" sz="1400" kern="0" dirty="0"/>
              <a:t> </a:t>
            </a:r>
            <a:r>
              <a:rPr lang="es-CL" sz="1400" kern="0" dirty="0" err="1"/>
              <a:t>well</a:t>
            </a:r>
            <a:r>
              <a:rPr lang="es-CL" sz="1400" kern="0" dirty="0"/>
              <a:t>, </a:t>
            </a:r>
            <a:r>
              <a:rPr lang="es-CL" sz="1400" kern="0" dirty="0" err="1"/>
              <a:t>leveraging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power</a:t>
            </a:r>
            <a:r>
              <a:rPr lang="es-CL" sz="1400" kern="0" dirty="0"/>
              <a:t> of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crowd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40748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Forest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DC9AA11-7573-4A26-9980-FEFD207B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343025"/>
            <a:ext cx="84296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Forest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C116925-3391-4506-B333-E331078D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4" y="1496961"/>
            <a:ext cx="8072469" cy="22368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B449CC7-DB48-4097-84F2-B0B1C40F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4" y="4191000"/>
            <a:ext cx="3965895" cy="1562769"/>
          </a:xfrm>
          <a:prstGeom prst="rect">
            <a:avLst/>
          </a:prstGeom>
        </p:spPr>
      </p:pic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2B5960BD-2CE7-40E9-B3C4-A1AC527DEC8F}"/>
              </a:ext>
            </a:extLst>
          </p:cNvPr>
          <p:cNvSpPr/>
          <p:nvPr/>
        </p:nvSpPr>
        <p:spPr bwMode="auto">
          <a:xfrm>
            <a:off x="4794445" y="4466253"/>
            <a:ext cx="3817577" cy="86523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endParaRPr lang="es-CL" sz="1400" kern="0" dirty="0"/>
          </a:p>
          <a:p>
            <a:r>
              <a:rPr lang="es-CL" sz="1400" kern="0" dirty="0"/>
              <a:t>Is </a:t>
            </a:r>
            <a:r>
              <a:rPr lang="es-CL" sz="1400" kern="0" dirty="0" err="1"/>
              <a:t>it</a:t>
            </a:r>
            <a:r>
              <a:rPr lang="es-CL" sz="1400" kern="0" dirty="0"/>
              <a:t> </a:t>
            </a:r>
            <a:r>
              <a:rPr lang="es-CL" sz="1400" kern="0" dirty="0" err="1"/>
              <a:t>better</a:t>
            </a:r>
            <a:r>
              <a:rPr lang="es-CL" sz="1400" kern="0" dirty="0"/>
              <a:t> </a:t>
            </a:r>
            <a:r>
              <a:rPr lang="es-CL" sz="1400" kern="0" dirty="0" err="1"/>
              <a:t>or</a:t>
            </a:r>
            <a:r>
              <a:rPr lang="es-CL" sz="1400" kern="0" dirty="0"/>
              <a:t> </a:t>
            </a:r>
            <a:r>
              <a:rPr lang="es-CL" sz="1400" kern="0" dirty="0" err="1"/>
              <a:t>worst</a:t>
            </a:r>
            <a:r>
              <a:rPr lang="es-CL" sz="1400" kern="0" dirty="0"/>
              <a:t> </a:t>
            </a:r>
            <a:r>
              <a:rPr lang="es-CL" sz="1400" kern="0" dirty="0" err="1"/>
              <a:t>than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Decision</a:t>
            </a:r>
            <a:r>
              <a:rPr lang="es-CL" sz="1400" kern="0" dirty="0"/>
              <a:t> </a:t>
            </a:r>
            <a:r>
              <a:rPr lang="es-CL" sz="1400" kern="0" dirty="0" err="1"/>
              <a:t>Tree</a:t>
            </a:r>
            <a:r>
              <a:rPr lang="es-CL" sz="1400" kern="0" dirty="0"/>
              <a:t>?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0501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Forests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ED038E-C0FA-472D-A39A-6A3E9849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9" y="1229271"/>
            <a:ext cx="8072469" cy="49365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441EE6-B0C2-48C3-A2BF-EB5F018C4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" y="1925103"/>
            <a:ext cx="4651391" cy="33326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C10632-E40D-4631-BAE3-D494BD517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065" y="1920438"/>
            <a:ext cx="4419600" cy="33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23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Forest 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36CB8A-E087-4EAC-BA8F-56E90D19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7" y="1247546"/>
            <a:ext cx="8072469" cy="500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19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Forest 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87A8BB-2FA9-4309-9A4F-CD5478DF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6" y="1341438"/>
            <a:ext cx="7892728" cy="29163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011D48-ACF0-4565-B6B6-47A79A87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6" y="4419599"/>
            <a:ext cx="1584164" cy="1832917"/>
          </a:xfrm>
          <a:prstGeom prst="rect">
            <a:avLst/>
          </a:prstGeom>
        </p:spPr>
      </p:pic>
      <p:sp>
        <p:nvSpPr>
          <p:cNvPr id="13" name="Rectángulo: esquinas redondeadas 4">
            <a:extLst>
              <a:ext uri="{FF2B5EF4-FFF2-40B4-BE49-F238E27FC236}">
                <a16:creationId xmlns:a16="http://schemas.microsoft.com/office/drawing/2014/main" id="{39E15A03-E8CE-401F-AE40-AA83A3609F29}"/>
              </a:ext>
            </a:extLst>
          </p:cNvPr>
          <p:cNvSpPr/>
          <p:nvPr/>
        </p:nvSpPr>
        <p:spPr bwMode="auto">
          <a:xfrm>
            <a:off x="2743200" y="4419599"/>
            <a:ext cx="3817577" cy="86523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endParaRPr lang="es-CL" sz="1400" kern="0" dirty="0"/>
          </a:p>
          <a:p>
            <a:r>
              <a:rPr lang="es-CL" sz="1400" kern="0" dirty="0"/>
              <a:t>Is </a:t>
            </a:r>
            <a:r>
              <a:rPr lang="es-CL" sz="1400" kern="0" dirty="0" err="1"/>
              <a:t>it</a:t>
            </a:r>
            <a:r>
              <a:rPr lang="es-CL" sz="1400" kern="0" dirty="0"/>
              <a:t> </a:t>
            </a:r>
            <a:r>
              <a:rPr lang="es-CL" sz="1400" kern="0" dirty="0" err="1"/>
              <a:t>better</a:t>
            </a:r>
            <a:r>
              <a:rPr lang="es-CL" sz="1400" kern="0" dirty="0"/>
              <a:t> </a:t>
            </a:r>
            <a:r>
              <a:rPr lang="es-CL" sz="1400" kern="0" dirty="0" err="1"/>
              <a:t>or</a:t>
            </a:r>
            <a:r>
              <a:rPr lang="es-CL" sz="1400" kern="0" dirty="0"/>
              <a:t> </a:t>
            </a:r>
            <a:r>
              <a:rPr lang="es-CL" sz="1400" kern="0" dirty="0" err="1"/>
              <a:t>worst</a:t>
            </a:r>
            <a:r>
              <a:rPr lang="es-CL" sz="1400" kern="0" dirty="0"/>
              <a:t> </a:t>
            </a:r>
            <a:r>
              <a:rPr lang="es-CL" sz="1400" kern="0" dirty="0" err="1"/>
              <a:t>than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Decision</a:t>
            </a:r>
            <a:r>
              <a:rPr lang="es-CL" sz="1400" kern="0" dirty="0"/>
              <a:t> </a:t>
            </a:r>
            <a:r>
              <a:rPr lang="es-CL" sz="1400" kern="0" dirty="0" err="1"/>
              <a:t>Tree</a:t>
            </a:r>
            <a:r>
              <a:rPr lang="es-CL" sz="1400" kern="0" dirty="0"/>
              <a:t>?</a:t>
            </a:r>
            <a:endParaRPr lang="en-US" sz="1400" kern="0" dirty="0"/>
          </a:p>
        </p:txBody>
      </p:sp>
      <p:sp>
        <p:nvSpPr>
          <p:cNvPr id="15" name="Rectángulo: esquinas redondeadas 4">
            <a:extLst>
              <a:ext uri="{FF2B5EF4-FFF2-40B4-BE49-F238E27FC236}">
                <a16:creationId xmlns:a16="http://schemas.microsoft.com/office/drawing/2014/main" id="{81EEBAB0-E00D-4F3D-BEAC-CE90BD39A26B}"/>
              </a:ext>
            </a:extLst>
          </p:cNvPr>
          <p:cNvSpPr/>
          <p:nvPr/>
        </p:nvSpPr>
        <p:spPr bwMode="auto">
          <a:xfrm>
            <a:off x="2755641" y="5481029"/>
            <a:ext cx="3817577" cy="560387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r>
              <a:rPr lang="es-CL" sz="1400" kern="0" dirty="0"/>
              <a:t>The </a:t>
            </a:r>
            <a:r>
              <a:rPr lang="es-CL" sz="1400" kern="0" dirty="0" err="1"/>
              <a:t>best</a:t>
            </a:r>
            <a:r>
              <a:rPr lang="es-CL" sz="1400" kern="0" dirty="0"/>
              <a:t> </a:t>
            </a:r>
            <a:r>
              <a:rPr lang="es-CL" sz="1400" kern="0" dirty="0" err="1"/>
              <a:t>model</a:t>
            </a:r>
            <a:r>
              <a:rPr lang="es-CL" sz="1400" kern="0" dirty="0"/>
              <a:t> </a:t>
            </a:r>
            <a:r>
              <a:rPr lang="es-CL" sz="1400" kern="0" dirty="0" err="1"/>
              <a:t>was</a:t>
            </a:r>
            <a:r>
              <a:rPr lang="es-CL" sz="1400" kern="0" dirty="0"/>
              <a:t> </a:t>
            </a:r>
            <a:r>
              <a:rPr lang="es-CL" sz="1400" kern="0" dirty="0" err="1"/>
              <a:t>built</a:t>
            </a:r>
            <a:r>
              <a:rPr lang="es-CL" sz="1400" kern="0" dirty="0"/>
              <a:t> in Python </a:t>
            </a:r>
            <a:r>
              <a:rPr lang="es-CL" sz="1400" kern="0" dirty="0" err="1"/>
              <a:t>or</a:t>
            </a:r>
            <a:r>
              <a:rPr lang="es-CL" sz="1400" kern="0" dirty="0"/>
              <a:t> R?</a:t>
            </a:r>
          </a:p>
        </p:txBody>
      </p:sp>
    </p:spTree>
    <p:extLst>
      <p:ext uri="{BB962C8B-B14F-4D97-AF65-F5344CB8AC3E}">
        <p14:creationId xmlns:p14="http://schemas.microsoft.com/office/powerpoint/2010/main" val="220784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4880" y="557476"/>
            <a:ext cx="8072469" cy="709521"/>
          </a:xfrm>
        </p:spPr>
        <p:txBody>
          <a:bodyPr/>
          <a:lstStyle/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©2017 </a:t>
            </a:r>
            <a:r>
              <a:rPr lang="en-US" dirty="0" err="1"/>
              <a:t>Evalueserve</a:t>
            </a:r>
            <a:r>
              <a:rPr lang="en-US" dirty="0"/>
              <a:t>. All rights reserved.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544880" y="6335820"/>
            <a:ext cx="1348537" cy="180001"/>
          </a:xfrm>
        </p:spPr>
        <p:txBody>
          <a:bodyPr/>
          <a:lstStyle/>
          <a:p>
            <a:fld id="{E20330FD-FE2A-483E-B0C7-29AD7FB3CAEB}" type="slidenum">
              <a:rPr lang="en-GB" smtClean="0"/>
              <a:pPr/>
              <a:t>2</a:t>
            </a:fld>
            <a:r>
              <a:rPr lang="en-GB" dirty="0"/>
              <a:t> /  evalueserve.com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46453"/>
              </p:ext>
            </p:extLst>
          </p:nvPr>
        </p:nvGraphicFramePr>
        <p:xfrm>
          <a:off x="548432" y="1307373"/>
          <a:ext cx="3861372" cy="2669270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Introduction to Decision Trees (DT)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chemeClr val="accent2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DT in Python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rgbClr val="47254B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DT in R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>
                          <a:solidFill>
                            <a:srgbClr val="EE2653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DT Quiz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chemeClr val="accent2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Introduction to Random Forests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FA293D0-210C-4354-BB5D-E6F1D669A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39082"/>
              </p:ext>
            </p:extLst>
          </p:nvPr>
        </p:nvGraphicFramePr>
        <p:xfrm>
          <a:off x="548432" y="3976643"/>
          <a:ext cx="3861372" cy="533854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33129023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966098500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15461111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47254B"/>
                          </a:solidFill>
                          <a:latin typeface="+mj-lt"/>
                        </a:rPr>
                        <a:t>06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RF in Python</a:t>
                      </a:r>
                      <a:endParaRPr lang="en-US" sz="13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32170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FF45B44-ED80-4ECF-8BCE-CCD3F0C60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839988"/>
              </p:ext>
            </p:extLst>
          </p:nvPr>
        </p:nvGraphicFramePr>
        <p:xfrm>
          <a:off x="548432" y="4531751"/>
          <a:ext cx="3861372" cy="1067708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412806244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819113815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3695751838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EE2653"/>
                          </a:solidFill>
                          <a:latin typeface="+mj-lt"/>
                        </a:rPr>
                        <a:t>07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RF in R</a:t>
                      </a:r>
                      <a:endParaRPr lang="en-US" sz="13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"/>
                        <a:cs typeface="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076901"/>
                  </a:ext>
                </a:extLst>
              </a:tr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chemeClr val="accent2"/>
                          </a:solidFill>
                          <a:latin typeface="+mj-lt"/>
                        </a:rPr>
                        <a:t>08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RF Quiz</a:t>
                      </a:r>
                      <a:endParaRPr lang="en-US" sz="1300" b="0" kern="120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/>
                        <a:ea typeface=""/>
                        <a:cs typeface="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125652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FD2E1A8A-48E6-42FD-B4E2-43BFB10DA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082107"/>
              </p:ext>
            </p:extLst>
          </p:nvPr>
        </p:nvGraphicFramePr>
        <p:xfrm>
          <a:off x="548432" y="5599459"/>
          <a:ext cx="3861372" cy="533854"/>
        </p:xfrm>
        <a:graphic>
          <a:graphicData uri="http://schemas.openxmlformats.org/drawingml/2006/table">
            <a:tbl>
              <a:tblPr firstRow="1" bandRow="1"/>
              <a:tblGrid>
                <a:gridCol w="549045">
                  <a:extLst>
                    <a:ext uri="{9D8B030D-6E8A-4147-A177-3AD203B41FA5}">
                      <a16:colId xmlns:a16="http://schemas.microsoft.com/office/drawing/2014/main" val="2331290239"/>
                    </a:ext>
                  </a:extLst>
                </a:gridCol>
                <a:gridCol w="116857">
                  <a:extLst>
                    <a:ext uri="{9D8B030D-6E8A-4147-A177-3AD203B41FA5}">
                      <a16:colId xmlns:a16="http://schemas.microsoft.com/office/drawing/2014/main" val="2966098500"/>
                    </a:ext>
                  </a:extLst>
                </a:gridCol>
                <a:gridCol w="3195470">
                  <a:extLst>
                    <a:ext uri="{9D8B030D-6E8A-4147-A177-3AD203B41FA5}">
                      <a16:colId xmlns:a16="http://schemas.microsoft.com/office/drawing/2014/main" val="154611114"/>
                    </a:ext>
                  </a:extLst>
                </a:gridCol>
              </a:tblGrid>
              <a:tr h="533854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0" dirty="0">
                          <a:solidFill>
                            <a:srgbClr val="47254B"/>
                          </a:solidFill>
                          <a:latin typeface="+mj-lt"/>
                        </a:rPr>
                        <a:t>09</a:t>
                      </a:r>
                    </a:p>
                  </a:txBody>
                  <a:tcPr marL="45727" marR="45727" marT="18288" marB="1828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noProof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45727" marR="45727" marT="18288" marB="18288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/>
                          <a:ea typeface=""/>
                          <a:cs typeface=""/>
                        </a:rPr>
                        <a:t>Model Selection</a:t>
                      </a:r>
                    </a:p>
                  </a:txBody>
                  <a:tcPr marL="45727" marR="45727" marT="18288" marB="18288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32170"/>
                  </a:ext>
                </a:extLst>
              </a:tr>
            </a:tbl>
          </a:graphicData>
        </a:graphic>
      </p:graphicFrame>
      <p:pic>
        <p:nvPicPr>
          <p:cNvPr id="14338" name="Picture 2" descr="Image result for decision tree meme}">
            <a:extLst>
              <a:ext uri="{FF2B5EF4-FFF2-40B4-BE49-F238E27FC236}">
                <a16:creationId xmlns:a16="http://schemas.microsoft.com/office/drawing/2014/main" id="{E24B3B95-1931-4E5A-AD3B-78998F76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591" y="1419397"/>
            <a:ext cx="2241056" cy="200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random forest meme">
            <a:extLst>
              <a:ext uri="{FF2B5EF4-FFF2-40B4-BE49-F238E27FC236}">
                <a16:creationId xmlns:a16="http://schemas.microsoft.com/office/drawing/2014/main" id="{B831CBF7-EA19-484B-9F65-7E6F60604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575" y="3581400"/>
            <a:ext cx="2857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3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20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9554" y="588733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Forest in R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91D210-220B-4808-AB46-F2F2343B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4" y="1310552"/>
            <a:ext cx="7232846" cy="490441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8D200D4-676F-4267-9219-D56E8844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10809"/>
            <a:ext cx="4572000" cy="35953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57252B-8F93-4FEE-ACCC-26CB4850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23107"/>
            <a:ext cx="4572000" cy="35953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F0E311-03C9-4085-9FEC-46EC3EE73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" y="1116013"/>
            <a:ext cx="8983760" cy="509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21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Random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Forest Quiz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2B967E7-C487-4B17-A6AC-3DE9B5DDEE82}"/>
              </a:ext>
            </a:extLst>
          </p:cNvPr>
          <p:cNvSpPr/>
          <p:nvPr/>
        </p:nvSpPr>
        <p:spPr>
          <a:xfrm>
            <a:off x="651695" y="2551837"/>
            <a:ext cx="78406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</a:t>
            </a:r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do a Quick Quiz</a:t>
            </a:r>
          </a:p>
          <a:p>
            <a:pPr algn="ctr"/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About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Random</a:t>
            </a:r>
            <a:r>
              <a:rPr lang="es-E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s-E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Forests</a:t>
            </a:r>
            <a:endParaRPr lang="es-E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24979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22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Model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Selection</a:t>
            </a:r>
            <a:endParaRPr lang="en-US" kern="0" dirty="0">
              <a:solidFill>
                <a:srgbClr val="EE2653"/>
              </a:solidFill>
              <a:latin typeface="Arial" panose="020B0604020202020204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K-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Fold</a:t>
            </a:r>
            <a:endParaRPr kumimoji="0" lang="es-CL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461986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500071"/>
            <a:ext cx="8585809" cy="446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90" y="1447800"/>
            <a:ext cx="8224734" cy="481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410526"/>
            <a:ext cx="8291439" cy="483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7" y="1436876"/>
            <a:ext cx="8457313" cy="474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8" y="1473935"/>
            <a:ext cx="8457303" cy="451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358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189A5E-94EE-43B1-A9DA-0E99A69E0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23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5F72C8-85CC-4B85-A8C6-956AF723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FF58D1E-BF67-41E2-85E5-0ADF9F634988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Model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Selection</a:t>
            </a:r>
            <a:endParaRPr lang="en-US" kern="0" dirty="0">
              <a:solidFill>
                <a:srgbClr val="EE2653"/>
              </a:solidFill>
              <a:latin typeface="Arial" panose="020B0604020202020204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Grid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Search</a:t>
            </a:r>
            <a:endParaRPr kumimoji="0" lang="es-CL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9794163-63E0-4FFA-BC58-435775957CAA}"/>
              </a:ext>
            </a:extLst>
          </p:cNvPr>
          <p:cNvSpPr/>
          <p:nvPr/>
        </p:nvSpPr>
        <p:spPr>
          <a:xfrm>
            <a:off x="570821" y="2828835"/>
            <a:ext cx="793037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see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how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we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can </a:t>
            </a:r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work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around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  <a:p>
            <a:pPr algn="ctr"/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hyperparameter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tuning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(and K-</a:t>
            </a:r>
            <a:r>
              <a:rPr lang="es-ES" sz="3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fold</a:t>
            </a:r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474509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2908" y="1024465"/>
            <a:ext cx="8305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Next Session: </a:t>
            </a:r>
          </a:p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Clustering</a:t>
            </a:r>
          </a:p>
          <a:p>
            <a:pPr algn="l"/>
            <a:endParaRPr lang="en-US" sz="5400" dirty="0">
              <a:solidFill>
                <a:srgbClr val="EE2653"/>
              </a:solidFill>
              <a:latin typeface="+mj-lt"/>
            </a:endParaRPr>
          </a:p>
          <a:p>
            <a:pPr algn="l"/>
            <a:r>
              <a:rPr lang="en-US" sz="4800" dirty="0">
                <a:solidFill>
                  <a:srgbClr val="EE2653"/>
                </a:solidFill>
                <a:latin typeface="+mj-lt"/>
              </a:rPr>
              <a:t>Thanks!	</a:t>
            </a:r>
            <a:r>
              <a:rPr lang="en-US" sz="5400" dirty="0">
                <a:solidFill>
                  <a:srgbClr val="EE2653"/>
                </a:solidFill>
                <a:latin typeface="+mj-lt"/>
              </a:rPr>
              <a:t>		</a:t>
            </a:r>
            <a:r>
              <a:rPr lang="en-US" dirty="0">
                <a:solidFill>
                  <a:srgbClr val="EE2653"/>
                </a:solidFill>
                <a:latin typeface="+mj-lt"/>
              </a:rPr>
              <a:t>Let’s make the complex simple…</a:t>
            </a:r>
          </a:p>
        </p:txBody>
      </p:sp>
      <p:pic>
        <p:nvPicPr>
          <p:cNvPr id="15362" name="Picture 2" descr="Image result for machine learning meme">
            <a:extLst>
              <a:ext uri="{FF2B5EF4-FFF2-40B4-BE49-F238E27FC236}">
                <a16:creationId xmlns:a16="http://schemas.microsoft.com/office/drawing/2014/main" id="{AC4732C0-8861-4BF5-82A7-E25CDBDC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30" y="1024465"/>
            <a:ext cx="340845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4AB11E1-93EA-42B1-9A68-9B0FF2D2DF95}" type="slidenum">
              <a:rPr lang="en-US" smtClean="0"/>
              <a:t>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4880" y="762000"/>
            <a:ext cx="859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Enjoy Machine Learning </a:t>
            </a:r>
          </a:p>
          <a:p>
            <a:pPr algn="l"/>
            <a:r>
              <a:rPr lang="en-US" sz="5400" dirty="0">
                <a:solidFill>
                  <a:srgbClr val="EE2653"/>
                </a:solidFill>
                <a:latin typeface="+mj-lt"/>
              </a:rPr>
              <a:t>				;)</a:t>
            </a:r>
          </a:p>
        </p:txBody>
      </p:sp>
      <p:pic>
        <p:nvPicPr>
          <p:cNvPr id="24578" name="Picture 2" descr="Related image">
            <a:extLst>
              <a:ext uri="{FF2B5EF4-FFF2-40B4-BE49-F238E27FC236}">
                <a16:creationId xmlns:a16="http://schemas.microsoft.com/office/drawing/2014/main" id="{77DD4E2E-978D-4034-AA8C-08B2FC92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79076"/>
            <a:ext cx="609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4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</a:t>
            </a:fld>
            <a:r>
              <a:rPr lang="en-GB" dirty="0"/>
              <a:t> /  evalueserve.com</a:t>
            </a:r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83688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41974" y="589797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Decision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Trees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856A71-F391-481C-AC62-51F31095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4" y="1716897"/>
            <a:ext cx="8072469" cy="342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EF5EC15-3BDD-4CF0-9325-CEA037D1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57" y="1226021"/>
            <a:ext cx="8057146" cy="499979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98D700C-25A3-411E-BAD7-F2EB02935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24" y="1299318"/>
            <a:ext cx="7911952" cy="490037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73F754A-652B-49B0-9522-7B11001B1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61" y="1273492"/>
            <a:ext cx="8001920" cy="4875018"/>
          </a:xfrm>
          <a:prstGeom prst="rect">
            <a:avLst/>
          </a:prstGeom>
        </p:spPr>
      </p:pic>
      <p:sp>
        <p:nvSpPr>
          <p:cNvPr id="32" name="Rectángulo: esquinas redondeadas 4">
            <a:extLst>
              <a:ext uri="{FF2B5EF4-FFF2-40B4-BE49-F238E27FC236}">
                <a16:creationId xmlns:a16="http://schemas.microsoft.com/office/drawing/2014/main" id="{13B33E33-8CBC-4D6C-8F18-514D2CA17882}"/>
              </a:ext>
            </a:extLst>
          </p:cNvPr>
          <p:cNvSpPr/>
          <p:nvPr/>
        </p:nvSpPr>
        <p:spPr bwMode="auto">
          <a:xfrm>
            <a:off x="616024" y="1398355"/>
            <a:ext cx="2998639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200" kern="0" dirty="0"/>
              <a:t>The </a:t>
            </a:r>
            <a:r>
              <a:rPr lang="es-CL" sz="1200" kern="0" dirty="0" err="1"/>
              <a:t>splits</a:t>
            </a:r>
            <a:r>
              <a:rPr lang="es-CL" sz="1200" kern="0" dirty="0"/>
              <a:t> </a:t>
            </a:r>
            <a:r>
              <a:rPr lang="es-CL" sz="1200" kern="0" dirty="0" err="1"/>
              <a:t>pretend</a:t>
            </a:r>
            <a:r>
              <a:rPr lang="es-CL" sz="1200" kern="0" dirty="0"/>
              <a:t> </a:t>
            </a:r>
            <a:r>
              <a:rPr lang="es-CL" sz="1200" kern="0" dirty="0" err="1"/>
              <a:t>to</a:t>
            </a:r>
            <a:r>
              <a:rPr lang="es-CL" sz="1200" kern="0" dirty="0"/>
              <a:t> </a:t>
            </a:r>
            <a:r>
              <a:rPr lang="es-CL" sz="1200" kern="0" dirty="0" err="1"/>
              <a:t>minimize</a:t>
            </a:r>
            <a:r>
              <a:rPr lang="es-CL" sz="1200" kern="0" dirty="0"/>
              <a:t> </a:t>
            </a:r>
            <a:r>
              <a:rPr lang="es-CL" sz="1200" kern="0" dirty="0" err="1"/>
              <a:t>entropy</a:t>
            </a:r>
            <a:r>
              <a:rPr lang="es-CL" sz="1200" kern="0" dirty="0"/>
              <a:t>. </a:t>
            </a:r>
            <a:r>
              <a:rPr lang="es-CL" sz="1200" kern="0" dirty="0" err="1"/>
              <a:t>What</a:t>
            </a:r>
            <a:r>
              <a:rPr lang="es-CL" sz="1200" kern="0" dirty="0"/>
              <a:t> </a:t>
            </a:r>
            <a:r>
              <a:rPr lang="es-CL" sz="1200" kern="0" dirty="0" err="1"/>
              <a:t>does</a:t>
            </a:r>
            <a:r>
              <a:rPr lang="es-CL" sz="1200" kern="0" dirty="0"/>
              <a:t> </a:t>
            </a:r>
            <a:r>
              <a:rPr lang="es-CL" sz="1200" kern="0" dirty="0" err="1"/>
              <a:t>that</a:t>
            </a:r>
            <a:r>
              <a:rPr lang="es-CL" sz="1200" kern="0" dirty="0"/>
              <a:t> mean?</a:t>
            </a:r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  <p:sp>
        <p:nvSpPr>
          <p:cNvPr id="33" name="Rectángulo: esquinas redondeadas 4">
            <a:extLst>
              <a:ext uri="{FF2B5EF4-FFF2-40B4-BE49-F238E27FC236}">
                <a16:creationId xmlns:a16="http://schemas.microsoft.com/office/drawing/2014/main" id="{9AEA6751-F005-4D35-A4B3-E3FE04733D43}"/>
              </a:ext>
            </a:extLst>
          </p:cNvPr>
          <p:cNvSpPr/>
          <p:nvPr/>
        </p:nvSpPr>
        <p:spPr bwMode="auto">
          <a:xfrm>
            <a:off x="4953000" y="1398355"/>
            <a:ext cx="3200400" cy="771932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n-US" sz="1200" kern="0" dirty="0"/>
              <a:t>Often interpreted as the degree of disorder or randomness in the system.</a:t>
            </a:r>
            <a:endParaRPr lang="en-US" sz="1400" kern="0" dirty="0"/>
          </a:p>
          <a:p>
            <a:pPr algn="just"/>
            <a:endParaRPr lang="en-US" sz="1400" kern="0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7F44E79-D614-4958-AED6-52E077394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48" y="1247370"/>
            <a:ext cx="8298904" cy="487501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495D0F32-CDC0-4717-AA44-26E9E3D8D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08" y="1223089"/>
            <a:ext cx="8306468" cy="496942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DBEE60-5140-48A3-B92E-F410316AD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32" y="1396387"/>
            <a:ext cx="8078894" cy="46234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FF0A977-ABA9-458E-AAD8-F2092A601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028" y="1299318"/>
            <a:ext cx="8314203" cy="472048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1D65C62-CD4D-4B0A-9BE5-332D850E1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013" y="1506548"/>
            <a:ext cx="8137615" cy="453459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2345285-377B-4A75-9CB0-FDA940E0A1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644" y="1247370"/>
            <a:ext cx="8372401" cy="48285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B118B-D40E-429F-89D6-D74B7F29AE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974" y="1223089"/>
            <a:ext cx="8116654" cy="48285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677943-D062-4FAB-816A-0BF79D5C6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644" y="1372764"/>
            <a:ext cx="8165332" cy="476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Useful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Concepts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DT (and RF)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50" y="1524000"/>
            <a:ext cx="55149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590800"/>
            <a:ext cx="73723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: esquinas redondeadas 4">
            <a:extLst>
              <a:ext uri="{FF2B5EF4-FFF2-40B4-BE49-F238E27FC236}">
                <a16:creationId xmlns:a16="http://schemas.microsoft.com/office/drawing/2014/main" id="{B4B79530-B4CC-4CFB-887D-8451491D01EA}"/>
              </a:ext>
            </a:extLst>
          </p:cNvPr>
          <p:cNvSpPr/>
          <p:nvPr/>
        </p:nvSpPr>
        <p:spPr bwMode="auto">
          <a:xfrm>
            <a:off x="1764274" y="5181600"/>
            <a:ext cx="5578640" cy="757936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just"/>
            <a:r>
              <a:rPr lang="es-CL" sz="1400" kern="0" dirty="0"/>
              <a:t>So, </a:t>
            </a:r>
            <a:r>
              <a:rPr lang="es-CL" sz="1400" kern="0" dirty="0" err="1"/>
              <a:t>basically</a:t>
            </a:r>
            <a:r>
              <a:rPr lang="es-CL" sz="1400" kern="0" dirty="0"/>
              <a:t>, </a:t>
            </a:r>
            <a:r>
              <a:rPr lang="es-CL" sz="1400" kern="0" dirty="0" err="1"/>
              <a:t>entropy</a:t>
            </a:r>
            <a:r>
              <a:rPr lang="es-CL" sz="1400" kern="0" dirty="0"/>
              <a:t> </a:t>
            </a:r>
            <a:r>
              <a:rPr lang="es-CL" sz="1400" kern="0" dirty="0" err="1"/>
              <a:t>attempts</a:t>
            </a:r>
            <a:r>
              <a:rPr lang="es-CL" sz="1400" kern="0" dirty="0"/>
              <a:t> to </a:t>
            </a:r>
            <a:r>
              <a:rPr lang="es-CL" sz="1400" kern="0" dirty="0" err="1"/>
              <a:t>maximize</a:t>
            </a:r>
            <a:r>
              <a:rPr lang="es-CL" sz="1400" kern="0" dirty="0"/>
              <a:t> </a:t>
            </a:r>
            <a:r>
              <a:rPr lang="es-CL" sz="1400" kern="0" dirty="0" err="1"/>
              <a:t>the</a:t>
            </a:r>
            <a:r>
              <a:rPr lang="es-CL" sz="1400" kern="0" dirty="0"/>
              <a:t> mutual </a:t>
            </a:r>
            <a:r>
              <a:rPr lang="es-CL" sz="1400" kern="0" dirty="0" err="1"/>
              <a:t>information</a:t>
            </a:r>
            <a:r>
              <a:rPr lang="es-CL" sz="1400" kern="0" dirty="0"/>
              <a:t> (</a:t>
            </a:r>
            <a:r>
              <a:rPr lang="es-CL" sz="1400" kern="0" dirty="0" err="1"/>
              <a:t>by</a:t>
            </a:r>
            <a:r>
              <a:rPr lang="es-CL" sz="1400" kern="0" dirty="0"/>
              <a:t> </a:t>
            </a:r>
            <a:r>
              <a:rPr lang="es-CL" sz="1400" kern="0" dirty="0" err="1"/>
              <a:t>constructing</a:t>
            </a:r>
            <a:r>
              <a:rPr lang="es-CL" sz="1400" kern="0" dirty="0"/>
              <a:t> a </a:t>
            </a:r>
            <a:r>
              <a:rPr lang="es-CL" sz="1400" kern="0" dirty="0" err="1"/>
              <a:t>equal</a:t>
            </a:r>
            <a:r>
              <a:rPr lang="es-CL" sz="1400" kern="0" dirty="0"/>
              <a:t> </a:t>
            </a:r>
            <a:r>
              <a:rPr lang="es-CL" sz="1400" kern="0" dirty="0" err="1"/>
              <a:t>probability</a:t>
            </a:r>
            <a:r>
              <a:rPr lang="es-CL" sz="1400" kern="0" dirty="0"/>
              <a:t> </a:t>
            </a:r>
            <a:r>
              <a:rPr lang="es-CL" sz="1400" kern="0" dirty="0" err="1"/>
              <a:t>node</a:t>
            </a:r>
            <a:r>
              <a:rPr lang="es-CL" sz="1400" kern="0" dirty="0"/>
              <a:t>) in </a:t>
            </a:r>
            <a:r>
              <a:rPr lang="es-CL" sz="1400" kern="0" dirty="0" err="1"/>
              <a:t>the</a:t>
            </a:r>
            <a:r>
              <a:rPr lang="es-CL" sz="1400" kern="0" dirty="0"/>
              <a:t> </a:t>
            </a:r>
            <a:r>
              <a:rPr lang="es-CL" sz="1400" kern="0" dirty="0" err="1"/>
              <a:t>decision</a:t>
            </a:r>
            <a:r>
              <a:rPr lang="es-CL" sz="1400" kern="0" dirty="0"/>
              <a:t> </a:t>
            </a:r>
            <a:r>
              <a:rPr lang="es-CL" sz="1400" kern="0" dirty="0" err="1"/>
              <a:t>tree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733281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Useful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Concepts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DT (and RF)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3" y="1838779"/>
            <a:ext cx="63627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3" y="3606800"/>
            <a:ext cx="78105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390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707768-50B6-4A47-9131-C0250561A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6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81EAA5-393B-495D-92FE-9CACE70F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F3BF07-FB58-4934-A9F6-5934826722AE}"/>
              </a:ext>
            </a:extLst>
          </p:cNvPr>
          <p:cNvSpPr txBox="1">
            <a:spLocks/>
          </p:cNvSpPr>
          <p:nvPr/>
        </p:nvSpPr>
        <p:spPr>
          <a:xfrm>
            <a:off x="517360" y="519750"/>
            <a:ext cx="8072469" cy="709521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Useful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Concepts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</a:t>
            </a:r>
            <a:r>
              <a:rPr lang="es-CL" kern="0" dirty="0" err="1">
                <a:solidFill>
                  <a:srgbClr val="EE2653"/>
                </a:solidFill>
                <a:latin typeface="Arial" panose="020B0604020202020204"/>
              </a:rPr>
              <a:t>for</a:t>
            </a:r>
            <a:r>
              <a:rPr lang="es-CL" kern="0" dirty="0">
                <a:solidFill>
                  <a:srgbClr val="EE2653"/>
                </a:solidFill>
                <a:latin typeface="Arial" panose="020B0604020202020204"/>
              </a:rPr>
              <a:t> DT (and RF)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371867"/>
            <a:ext cx="6456631" cy="312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0" y="4419600"/>
            <a:ext cx="6876605" cy="190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646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7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Trees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C94083-1FFD-4584-9977-A886A6D9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5" y="1613552"/>
            <a:ext cx="85820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2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8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Trees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C67ADC-815B-4148-B354-044D9836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5" y="1428151"/>
            <a:ext cx="7717648" cy="25820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89609BE-5F31-4E4E-907C-8F134052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5" y="4140589"/>
            <a:ext cx="4154365" cy="2028230"/>
          </a:xfrm>
          <a:prstGeom prst="rect">
            <a:avLst/>
          </a:prstGeom>
        </p:spPr>
      </p:pic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5EE70461-2823-4EF0-9906-8CCB64FE0B76}"/>
              </a:ext>
            </a:extLst>
          </p:cNvPr>
          <p:cNvSpPr/>
          <p:nvPr/>
        </p:nvSpPr>
        <p:spPr bwMode="auto">
          <a:xfrm>
            <a:off x="5145153" y="4143969"/>
            <a:ext cx="3287128" cy="2028231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108000" bIns="10800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CL" sz="1200" kern="0" dirty="0" err="1"/>
              <a:t>Accuracy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/>
              <a:t>Error </a:t>
            </a:r>
            <a:r>
              <a:rPr lang="es-CL" sz="1200" kern="0" dirty="0" err="1"/>
              <a:t>Rate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/>
              <a:t>Positive </a:t>
            </a:r>
            <a:r>
              <a:rPr lang="es-CL" sz="1200" kern="0" dirty="0" err="1"/>
              <a:t>Predicted</a:t>
            </a:r>
            <a:r>
              <a:rPr lang="es-CL" sz="1200" kern="0" dirty="0"/>
              <a:t> </a:t>
            </a:r>
            <a:r>
              <a:rPr lang="es-CL" sz="1200" kern="0" dirty="0" err="1"/>
              <a:t>Value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 err="1"/>
              <a:t>Sensitivity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 err="1"/>
              <a:t>Negative</a:t>
            </a:r>
            <a:r>
              <a:rPr lang="es-CL" sz="1200" kern="0" dirty="0"/>
              <a:t> </a:t>
            </a:r>
            <a:r>
              <a:rPr lang="es-CL" sz="1200" kern="0" dirty="0" err="1"/>
              <a:t>Predicted</a:t>
            </a:r>
            <a:r>
              <a:rPr lang="es-CL" sz="1200" kern="0" dirty="0"/>
              <a:t> </a:t>
            </a:r>
            <a:r>
              <a:rPr lang="es-CL" sz="1200" kern="0" dirty="0" err="1"/>
              <a:t>Value</a:t>
            </a:r>
            <a:r>
              <a:rPr lang="es-CL" sz="1200" kern="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s-CL" sz="1200" kern="0" dirty="0" err="1"/>
              <a:t>Specificity</a:t>
            </a:r>
            <a:r>
              <a:rPr lang="es-CL" sz="1200" kern="0" dirty="0"/>
              <a:t>?</a:t>
            </a:r>
            <a:endParaRPr lang="en-US" sz="12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  <a:p>
            <a:pPr algn="just"/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175382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©2017 Evalueserve. All rights reserved.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AFA67-7C8B-4EA0-933E-747485AF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9</a:t>
            </a:fld>
            <a:r>
              <a:rPr lang="en-GB"/>
              <a:t> /  evalueserve.com</a:t>
            </a:r>
            <a:endParaRPr lang="en-GB" dirty="0"/>
          </a:p>
        </p:txBody>
      </p:sp>
      <p:sp>
        <p:nvSpPr>
          <p:cNvPr id="6" name="AutoShape 4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155575" y="-8842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s://www.attivio.com/sites/default/files/styles/original/public/OEM-Icon_0.png?itok=2Hj564m1"/>
          <p:cNvSpPr>
            <a:spLocks noChangeAspect="1" noChangeArrowheads="1"/>
          </p:cNvSpPr>
          <p:nvPr/>
        </p:nvSpPr>
        <p:spPr bwMode="auto">
          <a:xfrm>
            <a:off x="307975" y="-731838"/>
            <a:ext cx="21336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-155575" y="1325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itchFamily="34" charset="0"/>
                <a:cs typeface="Segoe UI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0535C0B-11E9-4667-8977-1122FFA90391}"/>
              </a:ext>
            </a:extLst>
          </p:cNvPr>
          <p:cNvSpPr txBox="1">
            <a:spLocks/>
          </p:cNvSpPr>
          <p:nvPr/>
        </p:nvSpPr>
        <p:spPr>
          <a:xfrm>
            <a:off x="535764" y="589797"/>
            <a:ext cx="8072469" cy="504174"/>
          </a:xfrm>
          <a:prstGeom prst="rect">
            <a:avLst/>
          </a:prstGeom>
        </p:spPr>
        <p:txBody>
          <a:bodyPr vert="horz" lIns="0" tIns="40103" rIns="0" bIns="40103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1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5pPr>
            <a:lvl6pPr marL="457126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6pPr>
            <a:lvl7pPr marL="914254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7pPr>
            <a:lvl8pPr marL="1371382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8pPr>
            <a:lvl9pPr marL="1828508" algn="l" rtl="0" eaLnBrk="1" fontAlgn="base" hangingPunct="1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Decision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</a:t>
            </a:r>
            <a:r>
              <a:rPr kumimoji="0" lang="es-CL" sz="2100" b="0" i="0" u="none" strike="noStrike" kern="0" cap="none" spc="0" normalizeH="0" baseline="0" noProof="0" dirty="0" err="1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Trees</a:t>
            </a:r>
            <a:r>
              <a:rPr kumimoji="0" lang="es-CL" sz="2100" b="0" i="0" u="none" strike="noStrike" kern="0" cap="none" spc="0" normalizeH="0" baseline="0" noProof="0" dirty="0">
                <a:ln>
                  <a:noFill/>
                </a:ln>
                <a:solidFill>
                  <a:srgbClr val="EE2653"/>
                </a:solidFill>
                <a:effectLst/>
                <a:uLnTx/>
                <a:uFillTx/>
                <a:latin typeface="Arial" panose="020B0604020202020204"/>
                <a:ea typeface="Verdana" pitchFamily="34" charset="0"/>
              </a:rPr>
              <a:t> in Python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EE2653"/>
              </a:solidFill>
              <a:effectLst/>
              <a:uLnTx/>
              <a:uFillTx/>
              <a:latin typeface="Arial" panose="020B0604020202020204"/>
              <a:ea typeface="Verdana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978DD9-894B-4F27-8C11-E80C94482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4" y="1301553"/>
            <a:ext cx="8068895" cy="48818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67DE89A-8334-4B82-A26D-72EBCD35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" y="2068190"/>
            <a:ext cx="4451685" cy="31896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3C51B4-1207-4F49-98AB-DD2213C2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16" y="2068190"/>
            <a:ext cx="4451685" cy="31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alueserve Common Layout">
  <a:themeElements>
    <a:clrScheme name="Evalueserve New Theme">
      <a:dk1>
        <a:srgbClr val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16D2F853-B6A7-41A7-A66D-EDC45D59D9A1}"/>
    </a:ext>
  </a:extLst>
</a:theme>
</file>

<file path=ppt/theme/theme2.xml><?xml version="1.0" encoding="utf-8"?>
<a:theme xmlns:a="http://schemas.openxmlformats.org/drawingml/2006/main" name="Evalueserve Pink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95F03569-6932-431F-A78E-9F755726E304}"/>
    </a:ext>
  </a:extLst>
</a:theme>
</file>

<file path=ppt/theme/theme3.xml><?xml version="1.0" encoding="utf-8"?>
<a:theme xmlns:a="http://schemas.openxmlformats.org/drawingml/2006/main" name="Evalueserve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8915B2CC-3F9C-4D74-AAC3-2B584A303086}"/>
    </a:ext>
  </a:extLst>
</a:theme>
</file>

<file path=ppt/theme/theme4.xml><?xml version="1.0" encoding="utf-8"?>
<a:theme xmlns:a="http://schemas.openxmlformats.org/drawingml/2006/main" name="Evalueserve Dark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3250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j-lt"/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Evalueserve_Sections_Template_28, April 2015.potx" id="{39CB17F5-79C8-4044-9C90-9DD742FB7165}" vid="{1EF3E39D-FC65-4436-9B55-05D49828E21E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Evalueserve PowerPoint Template</Template>
  <TotalTime>8750</TotalTime>
  <Words>709</Words>
  <Application>Microsoft Office PowerPoint</Application>
  <PresentationFormat>Presentación en pantalla (4:3)</PresentationFormat>
  <Paragraphs>169</Paragraphs>
  <Slides>25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4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Arial</vt:lpstr>
      <vt:lpstr>Calibri</vt:lpstr>
      <vt:lpstr>Segoe UI</vt:lpstr>
      <vt:lpstr>Evalueserve Common Layout</vt:lpstr>
      <vt:lpstr>Evalueserve Pink Theme</vt:lpstr>
      <vt:lpstr>Evalueserve Purple Theme</vt:lpstr>
      <vt:lpstr>Evalueserve Dark Purple Theme</vt:lpstr>
      <vt:lpstr>think-cell Slide</vt:lpstr>
      <vt:lpstr>Machine Learning A-Z™: Hands-On Python &amp; R In Data Science</vt:lpstr>
      <vt:lpstr>Contents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Random Forest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Profitability</dc:title>
  <dc:creator>Erick</dc:creator>
  <cp:lastModifiedBy>Juan Carlos Urrutia Jimenez</cp:lastModifiedBy>
  <cp:revision>215</cp:revision>
  <dcterms:created xsi:type="dcterms:W3CDTF">2015-08-27T23:57:25Z</dcterms:created>
  <dcterms:modified xsi:type="dcterms:W3CDTF">2019-06-21T06:27:59Z</dcterms:modified>
</cp:coreProperties>
</file>